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9" r:id="rId1"/>
  </p:sldMasterIdLst>
  <p:notesMasterIdLst>
    <p:notesMasterId r:id="rId37"/>
  </p:notesMasterIdLst>
  <p:handoutMasterIdLst>
    <p:handoutMasterId r:id="rId38"/>
  </p:handoutMasterIdLst>
  <p:sldIdLst>
    <p:sldId id="448" r:id="rId2"/>
    <p:sldId id="653" r:id="rId3"/>
    <p:sldId id="732" r:id="rId4"/>
    <p:sldId id="656" r:id="rId5"/>
    <p:sldId id="657" r:id="rId6"/>
    <p:sldId id="659" r:id="rId7"/>
    <p:sldId id="661" r:id="rId8"/>
    <p:sldId id="663" r:id="rId9"/>
    <p:sldId id="667" r:id="rId10"/>
    <p:sldId id="668" r:id="rId11"/>
    <p:sldId id="655" r:id="rId12"/>
    <p:sldId id="674" r:id="rId13"/>
    <p:sldId id="673" r:id="rId14"/>
    <p:sldId id="672" r:id="rId15"/>
    <p:sldId id="686" r:id="rId16"/>
    <p:sldId id="740" r:id="rId17"/>
    <p:sldId id="691" r:id="rId18"/>
    <p:sldId id="733" r:id="rId19"/>
    <p:sldId id="679" r:id="rId20"/>
    <p:sldId id="681" r:id="rId21"/>
    <p:sldId id="684" r:id="rId22"/>
    <p:sldId id="734" r:id="rId23"/>
    <p:sldId id="690" r:id="rId24"/>
    <p:sldId id="676" r:id="rId25"/>
    <p:sldId id="677" r:id="rId26"/>
    <p:sldId id="678" r:id="rId27"/>
    <p:sldId id="713" r:id="rId28"/>
    <p:sldId id="735" r:id="rId29"/>
    <p:sldId id="736" r:id="rId30"/>
    <p:sldId id="738" r:id="rId31"/>
    <p:sldId id="741" r:id="rId32"/>
    <p:sldId id="742" r:id="rId33"/>
    <p:sldId id="737" r:id="rId34"/>
    <p:sldId id="739" r:id="rId35"/>
    <p:sldId id="61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AA45"/>
    <a:srgbClr val="4486BD"/>
    <a:srgbClr val="E65E24"/>
    <a:srgbClr val="8B991C"/>
    <a:srgbClr val="EFA532"/>
    <a:srgbClr val="3175BC"/>
    <a:srgbClr val="E760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1" autoAdjust="0"/>
    <p:restoredTop sz="97529" autoAdjust="0"/>
  </p:normalViewPr>
  <p:slideViewPr>
    <p:cSldViewPr snapToGrid="0" snapToObjects="1">
      <p:cViewPr varScale="1">
        <p:scale>
          <a:sx n="82" d="100"/>
          <a:sy n="82" d="100"/>
        </p:scale>
        <p:origin x="-11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600"/>
    </p:cViewPr>
  </p:sorterViewPr>
  <p:notesViewPr>
    <p:cSldViewPr snapToGrid="0" snapToObjects="1">
      <p:cViewPr varScale="1">
        <p:scale>
          <a:sx n="66" d="100"/>
          <a:sy n="66" d="100"/>
        </p:scale>
        <p:origin x="-34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36E42-F583-7D42-B188-2161DD87C43A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2EE34-B8DC-454E-8C43-669CE5EC354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15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12DE9-ED0E-3145-825F-769A6CFA5191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E302A-13F6-154F-AEDE-B1CD4B5B8D9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047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22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483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290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152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249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51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188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188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188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188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author’s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17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author’s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170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Tony Williams has really embraced Kudos and has agreed to join our User Advisory Board with other authors to help steer Kudos. He really sees Kudos becoming something very special – a place for all your publications and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2170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What’s he trialling? Bringing awareness to older but still very relevant publications.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[MOVE</a:t>
            </a:r>
            <a:r>
              <a:rPr lang="en-GB" sz="1200" baseline="0" dirty="0" smtClean="0"/>
              <a:t> QUICKLY THROUGH ALL OF THIS]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29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[MOVE</a:t>
            </a:r>
            <a:r>
              <a:rPr lang="en-GB" sz="1200" baseline="0" dirty="0" smtClean="0"/>
              <a:t> QUICKLY THROUGH ALL OF THIS]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29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[MOVE</a:t>
            </a:r>
            <a:r>
              <a:rPr lang="en-GB" sz="1200" baseline="0" dirty="0" smtClean="0"/>
              <a:t> QUICKLY THROUGH ALL OF THIS]</a:t>
            </a:r>
            <a:endParaRPr lang="en-GB" sz="12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29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68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27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E302A-13F6-154F-AEDE-B1CD4B5B8D92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483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kudos_flower.jpg"/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641"/>
            <a:ext cx="917928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531D5-F6B3-994F-A363-CE749BB1B47E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10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2282285" y="1"/>
            <a:ext cx="9240641" cy="6857999"/>
          </a:xfrm>
          <a:prstGeom prst="parallelogram">
            <a:avLst>
              <a:gd name="adj" fmla="val 72950"/>
            </a:avLst>
          </a:prstGeom>
          <a:solidFill>
            <a:srgbClr val="E65E24">
              <a:alpha val="83000"/>
            </a:srgbClr>
          </a:solidFill>
        </p:spPr>
        <p:txBody>
          <a:bodyPr>
            <a:noAutofit/>
          </a:bodyPr>
          <a:lstStyle/>
          <a:p>
            <a:pPr algn="l"/>
            <a:endParaRPr lang="en-GB" sz="2900" dirty="0" smtClean="0">
              <a:solidFill>
                <a:srgbClr val="40404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7639" y="1141083"/>
            <a:ext cx="6138629" cy="865014"/>
          </a:xfrm>
          <a:prstGeom prst="parallelogram">
            <a:avLst>
              <a:gd name="adj" fmla="val 73945"/>
            </a:avLst>
          </a:prstGeom>
          <a:solidFill>
            <a:srgbClr val="4486BD">
              <a:alpha val="94000"/>
            </a:srgbClr>
          </a:solidFill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05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75D63-DFBA-B94A-9524-3B36A3D551E9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8C87-0990-D84E-99E1-E2E501077D3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10400" y="64823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E76025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6019799" y="436936"/>
            <a:ext cx="4104407" cy="815586"/>
          </a:xfrm>
          <a:prstGeom prst="parallelogram">
            <a:avLst>
              <a:gd name="adj" fmla="val 77472"/>
            </a:avLst>
          </a:prstGeom>
          <a:solidFill>
            <a:srgbClr val="8B991C"/>
          </a:solidFill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GB" dirty="0"/>
          </a:p>
        </p:txBody>
      </p:sp>
      <p:pic>
        <p:nvPicPr>
          <p:cNvPr id="9" name="Picture 8" descr="final-white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820" y="585159"/>
            <a:ext cx="1784260" cy="4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1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E665-8DFC-604C-A871-1181D2DDDE19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8C87-0990-D84E-99E1-E2E501077D3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010400" y="64823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E76025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403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899782" y="171987"/>
            <a:ext cx="4709242" cy="15743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96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F191-571F-BE44-9BBE-0BCE4A1503E9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6019799" y="436936"/>
            <a:ext cx="4104407" cy="815586"/>
          </a:xfrm>
          <a:prstGeom prst="parallelogram">
            <a:avLst>
              <a:gd name="adj" fmla="val 77472"/>
            </a:avLst>
          </a:prstGeom>
          <a:solidFill>
            <a:srgbClr val="8B991C"/>
          </a:solidFill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GB" dirty="0"/>
          </a:p>
        </p:txBody>
      </p:sp>
      <p:pic>
        <p:nvPicPr>
          <p:cNvPr id="8" name="Picture 7" descr="final-white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820" y="585159"/>
            <a:ext cx="1784260" cy="4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1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768F2-1039-A44E-B750-AFFF1864D41B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-2630715" y="0"/>
            <a:ext cx="14605000" cy="6858001"/>
          </a:xfrm>
          <a:prstGeom prst="parallelogram">
            <a:avLst>
              <a:gd name="adj" fmla="val 79324"/>
            </a:avLst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72054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88E0D-5E53-D743-902B-7C00F392DD2A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Overlay-ContentSlid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6019799" y="436936"/>
            <a:ext cx="4104407" cy="815586"/>
          </a:xfrm>
          <a:prstGeom prst="parallelogram">
            <a:avLst>
              <a:gd name="adj" fmla="val 77472"/>
            </a:avLst>
          </a:prstGeom>
          <a:solidFill>
            <a:srgbClr val="8B991C"/>
          </a:solidFill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GB" dirty="0"/>
          </a:p>
        </p:txBody>
      </p:sp>
      <p:pic>
        <p:nvPicPr>
          <p:cNvPr id="10" name="Picture 9" descr="final-white.ti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820" y="585159"/>
            <a:ext cx="1784260" cy="4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7112-1272-7A44-8287-3A31634F73CC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8C87-0990-D84E-99E1-E2E501077D3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7010400" y="64823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E76025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6019799" y="436936"/>
            <a:ext cx="4104407" cy="815586"/>
          </a:xfrm>
          <a:prstGeom prst="parallelogram">
            <a:avLst>
              <a:gd name="adj" fmla="val 77472"/>
            </a:avLst>
          </a:prstGeom>
          <a:solidFill>
            <a:srgbClr val="8B991C"/>
          </a:solidFill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GB" dirty="0"/>
          </a:p>
        </p:txBody>
      </p:sp>
      <p:pic>
        <p:nvPicPr>
          <p:cNvPr id="12" name="Picture 11" descr="final-white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820" y="585159"/>
            <a:ext cx="1784260" cy="4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2DA58-841B-0949-9075-A14A1F772B29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6019799" y="436936"/>
            <a:ext cx="4104407" cy="815586"/>
          </a:xfrm>
          <a:prstGeom prst="parallelogram">
            <a:avLst>
              <a:gd name="adj" fmla="val 77472"/>
            </a:avLst>
          </a:prstGeom>
          <a:solidFill>
            <a:srgbClr val="8B991C"/>
          </a:solidFill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endParaRPr lang="en-GB" dirty="0"/>
          </a:p>
        </p:txBody>
      </p:sp>
      <p:pic>
        <p:nvPicPr>
          <p:cNvPr id="7" name="Picture 6" descr="final-white.ti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820" y="585159"/>
            <a:ext cx="1784260" cy="4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4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6A4E-BD9C-654C-AEF0-39CF6495774F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04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1E68E-1DC1-9040-9798-E10A5E8BC65C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10400" y="64823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E76025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91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AC58B-5FAE-E94C-8FAC-49DA18F0FD25}" type="datetime1">
              <a:rPr lang="en-GB" smtClean="0"/>
              <a:t>24/09/2014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78C87-0990-D84E-99E1-E2E501077D38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010400" y="648234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rgbClr val="E76025"/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2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microsoft.com/office/2007/relationships/hdphoto" Target="../media/hdphoto1.wdp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nal.png"/>
          <p:cNvPicPr>
            <a:picLocks noChangeAspect="1"/>
          </p:cNvPicPr>
          <p:nvPr/>
        </p:nvPicPr>
        <p:blipFill rotWithShape="1">
          <a:blip r:embed="rId14" cstate="email">
            <a:alphaModFix amt="1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14487" y="-1250822"/>
            <a:ext cx="10552044" cy="1010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881987" y="441531"/>
            <a:ext cx="7820156" cy="809214"/>
          </a:xfrm>
          <a:prstGeom prst="parallelogram">
            <a:avLst>
              <a:gd name="adj" fmla="val 77472"/>
            </a:avLst>
          </a:prstGeom>
          <a:solidFill>
            <a:srgbClr val="8B991C">
              <a:alpha val="82000"/>
            </a:srgbClr>
          </a:solidFill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GB" dirty="0" smtClean="0"/>
              <a:t>Click to edit Master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54BC3F4B-1587-C44F-BB79-FCC6FCF2F5B9}" type="datetime1">
              <a:rPr lang="en-GB" smtClean="0"/>
              <a:pPr/>
              <a:t>24/09/2014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3A3B3B8D-C8C7-B142-B41E-CDE0A6BD188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final.png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5398" y="6188065"/>
            <a:ext cx="681037" cy="6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3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>
              <a:lumMod val="75000"/>
              <a:lumOff val="25000"/>
            </a:schemeClr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>
              <a:lumMod val="75000"/>
              <a:lumOff val="25000"/>
            </a:schemeClr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600" kern="1200">
          <a:solidFill>
            <a:schemeClr val="tx1">
              <a:lumMod val="75000"/>
              <a:lumOff val="25000"/>
            </a:schemeClr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10" Type="http://schemas.openxmlformats.org/officeDocument/2006/relationships/image" Target="../media/image20.png"/><Relationship Id="rId11" Type="http://schemas.openxmlformats.org/officeDocument/2006/relationships/image" Target="../media/image21.gif"/><Relationship Id="rId12" Type="http://schemas.openxmlformats.org/officeDocument/2006/relationships/image" Target="../media/image22.jpe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hyperlink" Target="http://www.chemconnector.com/2014/06/20/give-me-kudos-for-my-articl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connector.com/2014/06/20/give-me-kudos-for-my-articles/" TargetMode="External"/><Relationship Id="rId4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6" Type="http://schemas.openxmlformats.org/officeDocument/2006/relationships/image" Target="../media/image5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14108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 smtClean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282285" y="1"/>
            <a:ext cx="9240641" cy="6857999"/>
          </a:xfrm>
          <a:prstGeom prst="parallelogram">
            <a:avLst>
              <a:gd name="adj" fmla="val 72950"/>
            </a:avLst>
          </a:prstGeom>
          <a:solidFill>
            <a:srgbClr val="E65E24">
              <a:alpha val="83000"/>
            </a:srgbClr>
          </a:solidFill>
        </p:spPr>
        <p:txBody>
          <a:bodyPr lIns="36000" rIns="36000">
            <a:noAutofit/>
          </a:bodyPr>
          <a:lstStyle/>
          <a:p>
            <a:pPr marL="400050" lvl="1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400050" lvl="1" indent="0">
              <a:buNone/>
            </a:pPr>
            <a:r>
              <a:rPr lang="en-GB" sz="4800" dirty="0" smtClean="0">
                <a:solidFill>
                  <a:schemeClr val="bg1"/>
                </a:solidFill>
              </a:rPr>
              <a:t>Kudos</a:t>
            </a:r>
            <a:endParaRPr lang="en-GB" sz="2800" dirty="0">
              <a:solidFill>
                <a:schemeClr val="bg1"/>
              </a:solidFill>
            </a:endParaRPr>
          </a:p>
          <a:p>
            <a:pPr marL="400050" lvl="1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400050" lvl="1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David Sommer</a:t>
            </a:r>
          </a:p>
          <a:p>
            <a:pPr marL="400050" lvl="1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Director and Co-Founder</a:t>
            </a:r>
          </a:p>
          <a:p>
            <a:pPr marL="400050" lvl="1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400050" lvl="1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1:AM London 2014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141083"/>
            <a:ext cx="699491" cy="8650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9" y="1141083"/>
            <a:ext cx="6138629" cy="865014"/>
          </a:xfrm>
          <a:prstGeom prst="parallelogram">
            <a:avLst>
              <a:gd name="adj" fmla="val 73945"/>
            </a:avLst>
          </a:prstGeom>
          <a:solidFill>
            <a:srgbClr val="4486BD">
              <a:alpha val="94000"/>
            </a:srgbClr>
          </a:solidFill>
        </p:spPr>
        <p:txBody>
          <a:bodyPr>
            <a:normAutofit/>
          </a:bodyPr>
          <a:lstStyle/>
          <a:p>
            <a:r>
              <a:rPr lang="en-GB" sz="2800" b="1" dirty="0" smtClean="0"/>
              <a:t>Greater Research Impact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8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Author attitudes</a:t>
            </a:r>
            <a:endParaRPr lang="en-GB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>
                <a:latin typeface="+mj-lt"/>
              </a:rPr>
              <a:pPr/>
              <a:t>10</a:t>
            </a:fld>
            <a:endParaRPr lang="en-GB" dirty="0">
              <a:latin typeface="+mj-lt"/>
            </a:endParaRPr>
          </a:p>
        </p:txBody>
      </p:sp>
      <p:pic>
        <p:nvPicPr>
          <p:cNvPr id="4" name="Picture 3" descr="pic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8" y="1527260"/>
            <a:ext cx="7841377" cy="4653407"/>
          </a:xfrm>
          <a:prstGeom prst="rect">
            <a:avLst/>
          </a:prstGeom>
          <a:ln>
            <a:solidFill>
              <a:srgbClr val="4584C6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8128000" y="3606800"/>
            <a:ext cx="238045" cy="977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7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6600" dirty="0"/>
              <a:t>t</a:t>
            </a:r>
            <a:r>
              <a:rPr lang="en-US" sz="6600" dirty="0" smtClean="0"/>
              <a:t>he service</a:t>
            </a:r>
            <a:endParaRPr lang="en-US" sz="66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68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400" dirty="0" smtClean="0"/>
              <a:t>14 Week Pilot in 2013</a:t>
            </a:r>
            <a:endParaRPr lang="en-GB" sz="3400" dirty="0"/>
          </a:p>
        </p:txBody>
      </p:sp>
      <p:sp>
        <p:nvSpPr>
          <p:cNvPr id="7" name="Rectangle 6"/>
          <p:cNvSpPr/>
          <p:nvPr/>
        </p:nvSpPr>
        <p:spPr>
          <a:xfrm>
            <a:off x="523666" y="1479398"/>
            <a:ext cx="8032968" cy="2539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500" b="1" dirty="0" smtClean="0">
                <a:solidFill>
                  <a:srgbClr val="E76025"/>
                </a:solidFill>
              </a:rPr>
              <a:t>19% higher</a:t>
            </a:r>
          </a:p>
          <a:p>
            <a:r>
              <a:rPr lang="en-US" sz="4400" b="1" dirty="0" smtClean="0">
                <a:solidFill>
                  <a:srgbClr val="E76025"/>
                </a:solidFill>
              </a:rPr>
              <a:t>article usage per day</a:t>
            </a:r>
            <a:endParaRPr lang="en-US" sz="4400" b="1" dirty="0">
              <a:solidFill>
                <a:srgbClr val="E7602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3175" y="4411799"/>
            <a:ext cx="8450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for articles shared using the Kudos tools </a:t>
            </a:r>
            <a:br>
              <a:rPr lang="en-US" sz="2800" dirty="0" smtClean="0"/>
            </a:br>
            <a:r>
              <a:rPr lang="en-US" sz="2800" dirty="0" smtClean="0"/>
              <a:t>compared to the control group</a:t>
            </a:r>
            <a:endParaRPr lang="en-US" sz="28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3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Our partners for 2014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3B3B8D-C8C7-B142-B41E-CDE0A6BD1881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11" name="Picture 10" descr="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03" y="5688505"/>
            <a:ext cx="2161334" cy="847116"/>
          </a:xfrm>
          <a:prstGeom prst="rect">
            <a:avLst/>
          </a:prstGeom>
        </p:spPr>
      </p:pic>
      <p:pic>
        <p:nvPicPr>
          <p:cNvPr id="16" name="Picture 15" descr="1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83" y="4478426"/>
            <a:ext cx="2034464" cy="569081"/>
          </a:xfrm>
          <a:prstGeom prst="rect">
            <a:avLst/>
          </a:prstGeom>
        </p:spPr>
      </p:pic>
      <p:pic>
        <p:nvPicPr>
          <p:cNvPr id="18" name="Picture 17" descr="14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8" y="4924576"/>
            <a:ext cx="2457486" cy="618141"/>
          </a:xfrm>
          <a:prstGeom prst="rect">
            <a:avLst/>
          </a:prstGeom>
        </p:spPr>
      </p:pic>
      <p:pic>
        <p:nvPicPr>
          <p:cNvPr id="19" name="Picture 18" descr="15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b="9549"/>
          <a:stretch/>
        </p:blipFill>
        <p:spPr>
          <a:xfrm>
            <a:off x="235819" y="3259988"/>
            <a:ext cx="1932281" cy="7920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21473" b="22318"/>
          <a:stretch/>
        </p:blipFill>
        <p:spPr>
          <a:xfrm>
            <a:off x="221558" y="5840867"/>
            <a:ext cx="3021195" cy="6622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18992" r="18992"/>
          <a:stretch/>
        </p:blipFill>
        <p:spPr>
          <a:xfrm>
            <a:off x="4899959" y="2148026"/>
            <a:ext cx="1393215" cy="876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7234" y="5097010"/>
            <a:ext cx="2062576" cy="379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1827" y="5047507"/>
            <a:ext cx="2510705" cy="529923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94" y="1323317"/>
            <a:ext cx="1862916" cy="49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788" y="3965166"/>
            <a:ext cx="2060325" cy="35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325" y="4280998"/>
            <a:ext cx="2613333" cy="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/>
          <a:srcRect t="8885" b="30485"/>
          <a:stretch/>
        </p:blipFill>
        <p:spPr>
          <a:xfrm>
            <a:off x="6776358" y="2431142"/>
            <a:ext cx="2019300" cy="8469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5"/>
          <a:srcRect t="29549" b="24744"/>
          <a:stretch/>
        </p:blipFill>
        <p:spPr>
          <a:xfrm>
            <a:off x="277114" y="4090015"/>
            <a:ext cx="2582780" cy="816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/>
          <a:srcRect t="28842" b="23785"/>
          <a:stretch/>
        </p:blipFill>
        <p:spPr>
          <a:xfrm>
            <a:off x="2733458" y="2947236"/>
            <a:ext cx="2019300" cy="6617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7"/>
          <a:srcRect l="10655" t="13877" r="8934" b="20450"/>
          <a:stretch/>
        </p:blipFill>
        <p:spPr>
          <a:xfrm>
            <a:off x="7202713" y="3335856"/>
            <a:ext cx="1623749" cy="91745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8"/>
          <a:srcRect t="27273" b="26973"/>
          <a:stretch/>
        </p:blipFill>
        <p:spPr>
          <a:xfrm>
            <a:off x="3425868" y="5640245"/>
            <a:ext cx="2019300" cy="639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9"/>
          <a:srcRect t="28812" b="31817"/>
          <a:stretch/>
        </p:blipFill>
        <p:spPr>
          <a:xfrm>
            <a:off x="2723724" y="2065056"/>
            <a:ext cx="2019300" cy="5500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0"/>
          <a:srcRect l="26055" r="23630"/>
          <a:stretch/>
        </p:blipFill>
        <p:spPr>
          <a:xfrm>
            <a:off x="1444281" y="1741715"/>
            <a:ext cx="1016000" cy="1397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1"/>
          <a:srcRect l="22137" r="22731"/>
          <a:stretch/>
        </p:blipFill>
        <p:spPr>
          <a:xfrm>
            <a:off x="283725" y="1886792"/>
            <a:ext cx="906346" cy="11373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2"/>
          <a:srcRect l="14124" r="19137"/>
          <a:stretch/>
        </p:blipFill>
        <p:spPr>
          <a:xfrm>
            <a:off x="7478803" y="1263303"/>
            <a:ext cx="1347660" cy="1397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3"/>
          <a:srcRect t="33640" b="29823"/>
          <a:stretch/>
        </p:blipFill>
        <p:spPr>
          <a:xfrm>
            <a:off x="5118898" y="3408428"/>
            <a:ext cx="2019300" cy="5104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4"/>
          <a:srcRect t="28812" b="25324"/>
          <a:stretch/>
        </p:blipFill>
        <p:spPr>
          <a:xfrm>
            <a:off x="5098113" y="1298145"/>
            <a:ext cx="2416975" cy="76691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5"/>
          <a:srcRect t="31102" b="33753"/>
          <a:stretch/>
        </p:blipFill>
        <p:spPr>
          <a:xfrm>
            <a:off x="126999" y="1305174"/>
            <a:ext cx="2019300" cy="49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Launched May 2014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711700" y="1647159"/>
            <a:ext cx="4154461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GB" sz="2000" b="1" dirty="0" smtClean="0">
                <a:solidFill>
                  <a:schemeClr val="accent3"/>
                </a:solidFill>
              </a:rPr>
              <a:t>19,000+</a:t>
            </a:r>
            <a:r>
              <a:rPr lang="en-GB" sz="2000" b="1" dirty="0" smtClean="0"/>
              <a:t> </a:t>
            </a:r>
            <a:r>
              <a:rPr lang="en-GB" sz="2000" dirty="0"/>
              <a:t>registrations </a:t>
            </a:r>
            <a:endParaRPr lang="en-GB" sz="2000" dirty="0" smtClean="0"/>
          </a:p>
          <a:p>
            <a:pPr>
              <a:lnSpc>
                <a:spcPct val="130000"/>
              </a:lnSpc>
            </a:pPr>
            <a:endParaRPr lang="en-GB" sz="2000" dirty="0"/>
          </a:p>
          <a:p>
            <a:pPr>
              <a:lnSpc>
                <a:spcPct val="130000"/>
              </a:lnSpc>
            </a:pPr>
            <a:r>
              <a:rPr lang="en-GB" sz="2000" b="1" dirty="0" smtClean="0">
                <a:solidFill>
                  <a:srgbClr val="809A14"/>
                </a:solidFill>
              </a:rPr>
              <a:t>1,000+</a:t>
            </a:r>
            <a:r>
              <a:rPr lang="en-GB" sz="2000" b="1" dirty="0" smtClean="0"/>
              <a:t> </a:t>
            </a:r>
            <a:r>
              <a:rPr lang="en-GB" sz="2000" dirty="0"/>
              <a:t>new registrations weekly</a:t>
            </a:r>
          </a:p>
          <a:p>
            <a:pPr>
              <a:lnSpc>
                <a:spcPct val="130000"/>
              </a:lnSpc>
            </a:pPr>
            <a:endParaRPr lang="en-GB" sz="2000" b="1" dirty="0" smtClean="0">
              <a:solidFill>
                <a:srgbClr val="809A14"/>
              </a:solidFill>
            </a:endParaRPr>
          </a:p>
          <a:p>
            <a:pPr>
              <a:lnSpc>
                <a:spcPct val="130000"/>
              </a:lnSpc>
            </a:pPr>
            <a:r>
              <a:rPr lang="en-GB" sz="2000" b="1" dirty="0" smtClean="0">
                <a:solidFill>
                  <a:srgbClr val="809A14"/>
                </a:solidFill>
              </a:rPr>
              <a:t>218,000 </a:t>
            </a:r>
            <a:r>
              <a:rPr lang="en-GB" sz="2000" dirty="0" smtClean="0"/>
              <a:t>publications </a:t>
            </a:r>
            <a:r>
              <a:rPr lang="en-GB" sz="2000" dirty="0"/>
              <a:t>claimed</a:t>
            </a:r>
          </a:p>
          <a:p>
            <a:pPr>
              <a:lnSpc>
                <a:spcPct val="130000"/>
              </a:lnSpc>
            </a:pPr>
            <a:endParaRPr lang="en-GB" sz="2000" dirty="0"/>
          </a:p>
          <a:p>
            <a:pPr>
              <a:lnSpc>
                <a:spcPct val="130000"/>
              </a:lnSpc>
            </a:pPr>
            <a:r>
              <a:rPr lang="en-GB" sz="2000" b="1" dirty="0" smtClean="0">
                <a:solidFill>
                  <a:schemeClr val="accent3"/>
                </a:solidFill>
              </a:rPr>
              <a:t>Free for authors to use</a:t>
            </a:r>
          </a:p>
          <a:p>
            <a:pPr>
              <a:lnSpc>
                <a:spcPct val="130000"/>
              </a:lnSpc>
            </a:pPr>
            <a:r>
              <a:rPr lang="en-GB" sz="2000" dirty="0" smtClean="0">
                <a:solidFill>
                  <a:srgbClr val="809A14"/>
                </a:solidFill>
              </a:rPr>
              <a:t>Currently funded by publishers</a:t>
            </a:r>
          </a:p>
          <a:p>
            <a:pPr>
              <a:lnSpc>
                <a:spcPct val="130000"/>
              </a:lnSpc>
            </a:pPr>
            <a:endParaRPr lang="en-GB" sz="2000" b="1" dirty="0" smtClean="0">
              <a:solidFill>
                <a:srgbClr val="809A14"/>
              </a:solidFill>
            </a:endParaRPr>
          </a:p>
          <a:p>
            <a:pPr>
              <a:spcBef>
                <a:spcPts val="1500"/>
              </a:spcBef>
              <a:spcAft>
                <a:spcPts val="1500"/>
              </a:spcAft>
            </a:pPr>
            <a:endParaRPr lang="en-GB" sz="2800" dirty="0" smtClean="0">
              <a:latin typeface="Century Gothic"/>
              <a:cs typeface="Century Gothic"/>
            </a:endParaRPr>
          </a:p>
        </p:txBody>
      </p:sp>
      <p:pic>
        <p:nvPicPr>
          <p:cNvPr id="7" name="Picture 6" descr="k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" y="1871973"/>
            <a:ext cx="4804002" cy="3265560"/>
          </a:xfrm>
          <a:prstGeom prst="rect">
            <a:avLst/>
          </a:prstGeom>
          <a:ln>
            <a:solidFill>
              <a:srgbClr val="4584C6"/>
            </a:solidFill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5298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6600" dirty="0"/>
              <a:t>h</a:t>
            </a:r>
            <a:r>
              <a:rPr lang="en-US" sz="6600" dirty="0" smtClean="0"/>
              <a:t>ow it works</a:t>
            </a:r>
            <a:endParaRPr lang="en-US" sz="66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4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4 key concepts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83" y="1781844"/>
            <a:ext cx="7961569" cy="37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2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2" name="Picture 1" descr="h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5" name="Picture 4" descr="K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72684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83177" y="209176"/>
            <a:ext cx="2166470" cy="11504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7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4" name="Picture 3" descr="k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7" y="188115"/>
            <a:ext cx="8068803" cy="65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23900" dirty="0">
                <a:latin typeface="Abadi MT Condensed Extra Bold"/>
                <a:cs typeface="Abadi MT Condensed Extra Bold"/>
              </a:rPr>
              <a:t>1</a:t>
            </a:r>
            <a:r>
              <a:rPr lang="en-US" sz="23900" dirty="0" smtClean="0">
                <a:latin typeface="Abadi MT Condensed Extra Bold"/>
                <a:cs typeface="Abadi MT Condensed Extra Bold"/>
              </a:rPr>
              <a:t>:AM</a:t>
            </a:r>
            <a:endParaRPr lang="en-US" sz="28700" dirty="0"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97373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2" name="Picture 1" descr="K5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6" y="0"/>
            <a:ext cx="8620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600"/>
            <a:ext cx="9144000" cy="588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 descr="usag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" y="611528"/>
            <a:ext cx="8957733" cy="51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5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A typical example</a:t>
            </a:r>
            <a:endParaRPr lang="en-GB" sz="3200" dirty="0"/>
          </a:p>
        </p:txBody>
      </p:sp>
      <p:pic>
        <p:nvPicPr>
          <p:cNvPr id="5" name="Picture 4" descr="e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8" y="1368503"/>
            <a:ext cx="6658716" cy="49521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e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45" y="1905163"/>
            <a:ext cx="5839392" cy="1930547"/>
          </a:xfrm>
          <a:prstGeom prst="rect">
            <a:avLst/>
          </a:prstGeom>
          <a:ln>
            <a:solidFill>
              <a:srgbClr val="4584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4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73" y="2607926"/>
            <a:ext cx="5544095" cy="1862746"/>
          </a:xfrm>
          <a:prstGeom prst="rect">
            <a:avLst/>
          </a:prstGeom>
          <a:ln>
            <a:solidFill>
              <a:srgbClr val="4584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e5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84" y="1411763"/>
            <a:ext cx="6162155" cy="5171997"/>
          </a:xfrm>
          <a:prstGeom prst="rect">
            <a:avLst/>
          </a:prstGeom>
          <a:ln>
            <a:solidFill>
              <a:srgbClr val="4584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e7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0" y="2968671"/>
            <a:ext cx="8223967" cy="2348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e2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55" y="1674887"/>
            <a:ext cx="6972708" cy="4645751"/>
          </a:xfrm>
          <a:prstGeom prst="rect">
            <a:avLst/>
          </a:prstGeom>
          <a:ln>
            <a:solidFill>
              <a:srgbClr val="4584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841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In the hands of a super user</a:t>
            </a:r>
            <a:endParaRPr lang="en-GB" sz="3200" dirty="0"/>
          </a:p>
        </p:txBody>
      </p:sp>
      <p:pic>
        <p:nvPicPr>
          <p:cNvPr id="3" name="Picture 2" descr="p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96" y="1421182"/>
            <a:ext cx="5804193" cy="4978526"/>
          </a:xfrm>
          <a:prstGeom prst="rect">
            <a:avLst/>
          </a:prstGeom>
          <a:ln>
            <a:solidFill>
              <a:srgbClr val="4584C6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003265" y="6478272"/>
            <a:ext cx="8261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4"/>
              </a:rPr>
              <a:t>http://www.chemconnector.com/2014/06/20/give-me-kudos-for-my-articles/</a:t>
            </a:r>
            <a:endParaRPr lang="en-US" sz="11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9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793765" y="4975733"/>
            <a:ext cx="2055643" cy="1283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28630" y="4975733"/>
            <a:ext cx="2055643" cy="1283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63499" y="4975733"/>
            <a:ext cx="2055643" cy="1283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Triangle 11"/>
          <p:cNvSpPr/>
          <p:nvPr/>
        </p:nvSpPr>
        <p:spPr>
          <a:xfrm rot="18973968">
            <a:off x="3998092" y="3556161"/>
            <a:ext cx="1082247" cy="1039950"/>
          </a:xfrm>
          <a:prstGeom prst="rt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In the hands of a super user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003265" y="6478272"/>
            <a:ext cx="8261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http://www.chemconnector.com/2014/06/20/give-me-kudos-for-my-articles/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49917" y="1649848"/>
            <a:ext cx="473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Within two weeks of registration ….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5944" y="3158361"/>
            <a:ext cx="26853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12 shares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263496" y="5352339"/>
            <a:ext cx="205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45 share </a:t>
            </a:r>
          </a:p>
          <a:p>
            <a:pPr algn="ctr"/>
            <a:r>
              <a:rPr lang="en-US" dirty="0" smtClean="0"/>
              <a:t>referrals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28630" y="5361796"/>
            <a:ext cx="205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1240 Kudos views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0347" y="5352339"/>
            <a:ext cx="20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431 downloads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63496" y="3190885"/>
            <a:ext cx="3063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138 claims</a:t>
            </a:r>
            <a:endParaRPr lang="en-US" sz="4400" dirty="0"/>
          </a:p>
        </p:txBody>
      </p:sp>
      <p:pic>
        <p:nvPicPr>
          <p:cNvPr id="11" name="Picture 10" descr="ant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44" y="1410607"/>
            <a:ext cx="4229615" cy="1251113"/>
          </a:xfrm>
          <a:prstGeom prst="rect">
            <a:avLst/>
          </a:prstGeom>
        </p:spPr>
      </p:pic>
      <p:sp>
        <p:nvSpPr>
          <p:cNvPr id="1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0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In the hands of a super user</a:t>
            </a:r>
            <a:endParaRPr lang="en-GB" sz="3200" dirty="0"/>
          </a:p>
        </p:txBody>
      </p:sp>
      <p:pic>
        <p:nvPicPr>
          <p:cNvPr id="5" name="Picture 4" descr="pi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96" y="1402877"/>
            <a:ext cx="6079319" cy="5075395"/>
          </a:xfrm>
          <a:prstGeom prst="rect">
            <a:avLst/>
          </a:prstGeom>
        </p:spPr>
      </p:pic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315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"/>
            <a:ext cx="9144000" cy="62365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5" descr="N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78" y="892472"/>
            <a:ext cx="5074122" cy="478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N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33" y="1604873"/>
            <a:ext cx="5070367" cy="4751477"/>
          </a:xfrm>
          <a:prstGeom prst="rect">
            <a:avLst/>
          </a:prstGeom>
        </p:spPr>
      </p:pic>
      <p:pic>
        <p:nvPicPr>
          <p:cNvPr id="9" name="Picture 8" descr="n3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2125132"/>
            <a:ext cx="6739467" cy="3369734"/>
          </a:xfrm>
          <a:prstGeom prst="rect">
            <a:avLst/>
          </a:prstGeom>
          <a:ln>
            <a:solidFill>
              <a:srgbClr val="4584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75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6600" dirty="0" smtClean="0"/>
              <a:t>What is next?</a:t>
            </a:r>
            <a:endParaRPr lang="en-US" sz="66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4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ORCID Integration</a:t>
            </a:r>
            <a:endParaRPr lang="en-GB" sz="3200" dirty="0"/>
          </a:p>
        </p:txBody>
      </p:sp>
      <p:pic>
        <p:nvPicPr>
          <p:cNvPr id="3" name="Picture 2" descr="ORCID_Member_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36" y="2693401"/>
            <a:ext cx="6115423" cy="1759070"/>
          </a:xfrm>
          <a:prstGeom prst="rect">
            <a:avLst/>
          </a:prstGeom>
        </p:spPr>
      </p:pic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158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6600" dirty="0"/>
              <a:t>t</a:t>
            </a:r>
            <a:r>
              <a:rPr lang="en-US" sz="6600" dirty="0" smtClean="0"/>
              <a:t>he idea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9191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</a:t>
            </a:r>
            <a:r>
              <a:rPr lang="en-GB" sz="3200" dirty="0" smtClean="0"/>
              <a:t>New </a:t>
            </a:r>
            <a:r>
              <a:rPr lang="en-GB" sz="3200" dirty="0" smtClean="0"/>
              <a:t>UI</a:t>
            </a:r>
            <a:endParaRPr lang="en-GB" sz="32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98" y="1317132"/>
            <a:ext cx="7918824" cy="5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</a:t>
            </a:r>
            <a:r>
              <a:rPr lang="en-GB" sz="3200" dirty="0" smtClean="0"/>
              <a:t>New </a:t>
            </a:r>
            <a:r>
              <a:rPr lang="en-GB" sz="3200" dirty="0" smtClean="0"/>
              <a:t>UI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75" y="1593737"/>
            <a:ext cx="8187765" cy="4447959"/>
          </a:xfrm>
          <a:prstGeom prst="rect">
            <a:avLst/>
          </a:prstGeom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75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</a:t>
            </a:r>
            <a:r>
              <a:rPr lang="en-GB" sz="3200" dirty="0" smtClean="0"/>
              <a:t>New </a:t>
            </a:r>
            <a:r>
              <a:rPr lang="en-GB" sz="3200" dirty="0" smtClean="0"/>
              <a:t>UI</a:t>
            </a:r>
            <a:endParaRPr lang="en-GB" sz="32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2" y="1386753"/>
            <a:ext cx="7955828" cy="51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 Kudos for Institutions</a:t>
            </a:r>
            <a:endParaRPr lang="en-GB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816847" y="3496399"/>
            <a:ext cx="5738209" cy="23154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3200" dirty="0" smtClean="0"/>
              <a:t>For Institutions</a:t>
            </a:r>
            <a:endParaRPr lang="en-GB" sz="2800" dirty="0" smtClean="0"/>
          </a:p>
        </p:txBody>
      </p:sp>
      <p:pic>
        <p:nvPicPr>
          <p:cNvPr id="5" name="Picture 4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203" y="2147206"/>
            <a:ext cx="5616853" cy="1391212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1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Repositories and A&amp;Is</a:t>
            </a:r>
            <a:endParaRPr lang="en-GB" sz="3200" dirty="0"/>
          </a:p>
        </p:txBody>
      </p:sp>
      <p:pic>
        <p:nvPicPr>
          <p:cNvPr id="3" name="Picture 2" descr="glob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235" y="1355332"/>
            <a:ext cx="6858000" cy="6858000"/>
          </a:xfrm>
          <a:prstGeom prst="rect">
            <a:avLst/>
          </a:prstGeom>
        </p:spPr>
      </p:pic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A3B3B8D-C8C7-B142-B41E-CDE0A6BD1881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40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60823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1996</a:t>
            </a:r>
            <a:endParaRPr lang="en-GB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88634" y="4751294"/>
            <a:ext cx="107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FFFF"/>
                </a:solidFill>
                <a:latin typeface="Century Gothic"/>
                <a:cs typeface="Century Gothic"/>
              </a:rPr>
              <a:t>2006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-2627734" y="0"/>
            <a:ext cx="14605000" cy="6858000"/>
          </a:xfrm>
          <a:prstGeom prst="parallelogram">
            <a:avLst>
              <a:gd name="adj" fmla="val 79324"/>
            </a:avLst>
          </a:prstGeom>
          <a:solidFill>
            <a:srgbClr val="E76025">
              <a:alpha val="82000"/>
            </a:srgbClr>
          </a:solidFill>
        </p:spPr>
        <p:txBody>
          <a:bodyPr/>
          <a:lstStyle/>
          <a:p>
            <a:pPr algn="ctr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Find out more: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www.growkudos.com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David@growkudos.com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@</a:t>
            </a:r>
            <a:r>
              <a:rPr lang="en-US" sz="2800" dirty="0" smtClean="0"/>
              <a:t>growkudos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0912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oal-fish-image-digital-vision_11448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63" y="-185420"/>
            <a:ext cx="10874143" cy="73633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-188263" y="1693452"/>
            <a:ext cx="8875063" cy="2751860"/>
          </a:xfrm>
          <a:prstGeom prst="rect">
            <a:avLst/>
          </a:prstGeom>
          <a:solidFill>
            <a:schemeClr val="tx1">
              <a:lumMod val="50000"/>
              <a:lumOff val="50000"/>
              <a:alpha val="6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59" y="1186568"/>
            <a:ext cx="8855153" cy="5105604"/>
          </a:xfrm>
          <a:noFill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GB" sz="20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6600" dirty="0" smtClean="0">
                <a:solidFill>
                  <a:schemeClr val="bg1"/>
                </a:solidFill>
              </a:rPr>
              <a:t>Discoverability is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6600" dirty="0">
                <a:solidFill>
                  <a:schemeClr val="bg1"/>
                </a:solidFill>
              </a:rPr>
              <a:t>t</a:t>
            </a:r>
            <a:r>
              <a:rPr lang="en-GB" sz="6600" dirty="0" smtClean="0">
                <a:solidFill>
                  <a:schemeClr val="bg1"/>
                </a:solidFill>
              </a:rPr>
              <a:t>he new challenge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456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_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12079" y="-185221"/>
            <a:ext cx="18091411" cy="704322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-188263" y="1693452"/>
            <a:ext cx="8875063" cy="2751860"/>
          </a:xfrm>
          <a:prstGeom prst="rect">
            <a:avLst/>
          </a:prstGeom>
          <a:solidFill>
            <a:schemeClr val="tx1">
              <a:lumMod val="50000"/>
              <a:lumOff val="50000"/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59" y="1186568"/>
            <a:ext cx="8855153" cy="5105604"/>
          </a:xfrm>
          <a:noFill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GB" sz="20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6600" dirty="0" smtClean="0">
                <a:solidFill>
                  <a:schemeClr val="bg1"/>
                </a:solidFill>
              </a:rPr>
              <a:t>Impact matters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3200" dirty="0" smtClean="0">
                <a:solidFill>
                  <a:schemeClr val="bg1"/>
                </a:solidFill>
              </a:rPr>
              <a:t>Measurement is more complex</a:t>
            </a:r>
          </a:p>
        </p:txBody>
      </p:sp>
    </p:spTree>
    <p:extLst>
      <p:ext uri="{BB962C8B-B14F-4D97-AF65-F5344CB8AC3E}">
        <p14:creationId xmlns:p14="http://schemas.microsoft.com/office/powerpoint/2010/main" val="4965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munications-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263" y="0"/>
            <a:ext cx="11430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-188263" y="1693452"/>
            <a:ext cx="8875063" cy="2751860"/>
          </a:xfrm>
          <a:prstGeom prst="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59" y="1186568"/>
            <a:ext cx="8855153" cy="5105604"/>
          </a:xfrm>
          <a:noFill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GB" sz="2000" b="1" dirty="0" smtClean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GB" sz="6600" dirty="0" smtClean="0">
                <a:solidFill>
                  <a:schemeClr val="bg1"/>
                </a:solidFill>
              </a:rPr>
              <a:t>Communication </a:t>
            </a:r>
            <a:r>
              <a:rPr lang="en-GB" sz="4400" dirty="0" smtClean="0">
                <a:solidFill>
                  <a:schemeClr val="bg1"/>
                </a:solidFill>
              </a:rPr>
              <a:t>capabilities are accelerating</a:t>
            </a:r>
          </a:p>
        </p:txBody>
      </p:sp>
    </p:spTree>
    <p:extLst>
      <p:ext uri="{BB962C8B-B14F-4D97-AF65-F5344CB8AC3E}">
        <p14:creationId xmlns:p14="http://schemas.microsoft.com/office/powerpoint/2010/main" val="239311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umping-the-g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9407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851" y="173192"/>
            <a:ext cx="786672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FFFF"/>
                </a:solidFill>
              </a:rPr>
              <a:t>The gap</a:t>
            </a:r>
          </a:p>
          <a:p>
            <a:endParaRPr lang="en-US" sz="1200" dirty="0" smtClean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rgbClr val="FFFFFF"/>
                </a:solidFill>
              </a:rPr>
              <a:t>Authors are the missing link in increasing the impact of their publications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1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Kudos fills that gap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89259"/>
            <a:ext cx="8686800" cy="231541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2400" dirty="0"/>
              <a:t>H</a:t>
            </a:r>
            <a:r>
              <a:rPr lang="en-GB" sz="2400" dirty="0" smtClean="0"/>
              <a:t>elping </a:t>
            </a:r>
            <a:r>
              <a:rPr lang="en-GB" sz="2400" b="1" dirty="0" smtClean="0"/>
              <a:t>maximize</a:t>
            </a:r>
            <a:r>
              <a:rPr lang="en-GB" sz="2400" dirty="0" smtClean="0"/>
              <a:t> the impact of published research by: 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E</a:t>
            </a:r>
            <a:r>
              <a:rPr lang="en-GB" sz="2000" dirty="0" smtClean="0"/>
              <a:t>mpowering authors to</a:t>
            </a:r>
            <a:r>
              <a:rPr lang="en-GB" sz="2000" b="1" dirty="0" smtClean="0"/>
              <a:t> explain</a:t>
            </a:r>
            <a:r>
              <a:rPr lang="en-GB" sz="2000" dirty="0" smtClean="0"/>
              <a:t>, </a:t>
            </a:r>
            <a:r>
              <a:rPr lang="en-GB" sz="2000" b="1" dirty="0" smtClean="0"/>
              <a:t>enrich</a:t>
            </a:r>
            <a:r>
              <a:rPr lang="en-GB" sz="2000" dirty="0" smtClean="0"/>
              <a:t> and </a:t>
            </a:r>
            <a:r>
              <a:rPr lang="en-GB" sz="2000" b="1" dirty="0" smtClean="0"/>
              <a:t>share</a:t>
            </a:r>
            <a:r>
              <a:rPr lang="en-GB" sz="2000" dirty="0" smtClean="0"/>
              <a:t> their work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U</a:t>
            </a:r>
            <a:r>
              <a:rPr lang="en-GB" sz="2000" dirty="0" smtClean="0"/>
              <a:t>sing article-level metrics to motivate and reward them</a:t>
            </a:r>
          </a:p>
          <a:p>
            <a:pPr>
              <a:lnSpc>
                <a:spcPct val="120000"/>
              </a:lnSpc>
            </a:pPr>
            <a:r>
              <a:rPr lang="en-GB" sz="2000" dirty="0" smtClean="0"/>
              <a:t>Making research more accessible to a broader audience</a:t>
            </a:r>
          </a:p>
          <a:p>
            <a:pPr>
              <a:lnSpc>
                <a:spcPct val="120000"/>
              </a:lnSpc>
            </a:pPr>
            <a:r>
              <a:rPr lang="en-GB" sz="2000" dirty="0" smtClean="0"/>
              <a:t>Linking up research assets to create research stories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 descr="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56" y="1451600"/>
            <a:ext cx="5616853" cy="13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7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Author attitudes</a:t>
            </a:r>
            <a:endParaRPr lang="en-GB" dirty="0"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3B8D-C8C7-B142-B41E-CDE0A6BD1881}" type="slidenum">
              <a:rPr lang="en-GB" smtClean="0">
                <a:latin typeface="+mj-lt"/>
              </a:rPr>
              <a:pPr/>
              <a:t>9</a:t>
            </a:fld>
            <a:endParaRPr lang="en-GB" dirty="0">
              <a:latin typeface="+mj-lt"/>
            </a:endParaRPr>
          </a:p>
        </p:txBody>
      </p:sp>
      <p:pic>
        <p:nvPicPr>
          <p:cNvPr id="8" name="Picture 7" descr="puc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5926"/>
            <a:ext cx="7810500" cy="4733894"/>
          </a:xfrm>
          <a:prstGeom prst="rect">
            <a:avLst/>
          </a:prstGeom>
          <a:ln>
            <a:solidFill>
              <a:srgbClr val="4584C6"/>
            </a:solidFill>
          </a:ln>
        </p:spPr>
      </p:pic>
    </p:spTree>
    <p:extLst>
      <p:ext uri="{BB962C8B-B14F-4D97-AF65-F5344CB8AC3E}">
        <p14:creationId xmlns:p14="http://schemas.microsoft.com/office/powerpoint/2010/main" val="120893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584C6"/>
      </a:accent1>
      <a:accent2>
        <a:srgbClr val="E86F39"/>
      </a:accent2>
      <a:accent3>
        <a:srgbClr val="809A14"/>
      </a:accent3>
      <a:accent4>
        <a:srgbClr val="F7AF2D"/>
      </a:accent4>
      <a:accent5>
        <a:srgbClr val="C78495"/>
      </a:accent5>
      <a:accent6>
        <a:srgbClr val="595959"/>
      </a:accent6>
      <a:hlink>
        <a:srgbClr val="4584C0"/>
      </a:hlink>
      <a:folHlink>
        <a:srgbClr val="4584C0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16305</TotalTime>
  <Words>523</Words>
  <Application>Microsoft Macintosh PowerPoint</Application>
  <PresentationFormat>On-screen Show (4:3)</PresentationFormat>
  <Paragraphs>160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Greater Research Impact</vt:lpstr>
      <vt:lpstr>1:AM</vt:lpstr>
      <vt:lpstr>the idea</vt:lpstr>
      <vt:lpstr>PowerPoint Presentation</vt:lpstr>
      <vt:lpstr>PowerPoint Presentation</vt:lpstr>
      <vt:lpstr>PowerPoint Presentation</vt:lpstr>
      <vt:lpstr>PowerPoint Presentation</vt:lpstr>
      <vt:lpstr>Kudos fills that gap</vt:lpstr>
      <vt:lpstr>Author attitudes</vt:lpstr>
      <vt:lpstr>Author attitudes</vt:lpstr>
      <vt:lpstr>the service</vt:lpstr>
      <vt:lpstr>14 Week Pilot in 2013</vt:lpstr>
      <vt:lpstr>Our partners for 2014</vt:lpstr>
      <vt:lpstr>Launched May 2014</vt:lpstr>
      <vt:lpstr>how it works</vt:lpstr>
      <vt:lpstr> 4 key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typical example</vt:lpstr>
      <vt:lpstr>In the hands of a super user</vt:lpstr>
      <vt:lpstr>In the hands of a super user</vt:lpstr>
      <vt:lpstr>In the hands of a super user</vt:lpstr>
      <vt:lpstr>PowerPoint Presentation</vt:lpstr>
      <vt:lpstr>What is next?</vt:lpstr>
      <vt:lpstr> ORCID Integration</vt:lpstr>
      <vt:lpstr> New UI</vt:lpstr>
      <vt:lpstr> New UI</vt:lpstr>
      <vt:lpstr> New UI</vt:lpstr>
      <vt:lpstr> Kudos for Institutions</vt:lpstr>
      <vt:lpstr>Repositories and A&amp;Is</vt:lpstr>
      <vt:lpstr> Find out more:  www.growkudos.com  David@growkudos.com  @growkudos</vt:lpstr>
    </vt:vector>
  </TitlesOfParts>
  <Company>TBI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Charlie Rapple</dc:creator>
  <cp:lastModifiedBy>David Sommer</cp:lastModifiedBy>
  <cp:revision>842</cp:revision>
  <dcterms:created xsi:type="dcterms:W3CDTF">2013-06-09T10:42:52Z</dcterms:created>
  <dcterms:modified xsi:type="dcterms:W3CDTF">2014-09-24T21:15:12Z</dcterms:modified>
</cp:coreProperties>
</file>